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04DD-B67F-93A6-D4F9-EB1C8940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9371E-EDE3-5254-3774-746FC46D6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80C3E-64FA-9E91-546F-21D5B105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4629-A73F-1506-E4D4-DF5C7A0F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4F45B-CCEE-444B-71F0-08ECDB4B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31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D38E-C3BB-71A6-F501-10CF624C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66CFB-9FF6-2961-1688-C9D9335D60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8420E-F9D5-09CA-7134-14941BA85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0DE98-13B2-E9A3-DCA8-8FF8C9EEE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4E73-2E2F-D783-B75A-072B0247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31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681AAC-0F74-3719-C3E2-65989E6B6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97185-6F16-FE75-2C6A-5D828E30C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7F907-CD27-FFD2-BA70-8F122450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C2BD-1CCD-36BF-3035-5F088AA6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3014-7816-5827-3DD1-26C4B54E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3867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Yellow - Cli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curved lines&#10;&#10;AI-generated content may be incorrect.">
            <a:extLst>
              <a:ext uri="{FF2B5EF4-FFF2-40B4-BE49-F238E27FC236}">
                <a16:creationId xmlns:a16="http://schemas.microsoft.com/office/drawing/2014/main" id="{B73DC436-C430-1491-E846-E1D25FC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6183" cy="6858000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630086" y="3705443"/>
            <a:ext cx="4931833" cy="27098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sz="1333" b="0" i="0" spc="2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55612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130244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44349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/>
              <a:t>PRESENTATION DATE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34183" y="8110409"/>
            <a:ext cx="12260365" cy="0"/>
          </a:xfrm>
          <a:prstGeom prst="line">
            <a:avLst/>
          </a:prstGeom>
          <a:ln w="6350" cap="flat" cmpd="sng" algn="ctr">
            <a:solidFill>
              <a:schemeClr val="accent5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5173" y="2215092"/>
            <a:ext cx="10611576" cy="73286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3" y="3093068"/>
            <a:ext cx="10611576" cy="4672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1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2pPr>
            <a:lvl3pPr marL="755612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3pPr>
            <a:lvl4pPr marL="1130244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4pPr>
            <a:lvl5pPr marL="144349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5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64F9DD-DE30-C34A-A485-A07A839C3CA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63317" y="5454985"/>
            <a:ext cx="3510899" cy="6833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client logo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2B273F-83BA-A2C5-1897-4D85557BA0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6" y="356034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8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White"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85950" y="571697"/>
            <a:ext cx="10807652" cy="44048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667"/>
              </a:lnSpc>
              <a:defRPr sz="2933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00608-C600-554E-813F-6D4EC02AF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70" y="1583269"/>
            <a:ext cx="10807700" cy="2800351"/>
          </a:xfrm>
          <a:prstGeom prst="rect">
            <a:avLst/>
          </a:prstGeom>
        </p:spPr>
        <p:txBody>
          <a:bodyPr/>
          <a:lstStyle>
            <a:lvl1pPr marL="380981" indent="-380981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98988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3926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330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16502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C8156-3E9F-6D42-BC09-E86831EB4BD7}"/>
              </a:ext>
            </a:extLst>
          </p:cNvPr>
          <p:cNvSpPr txBox="1"/>
          <p:nvPr userDrawn="1"/>
        </p:nvSpPr>
        <p:spPr>
          <a:xfrm>
            <a:off x="11469217" y="6576097"/>
            <a:ext cx="666087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9FBE0F-E013-8744-85F1-2202A360EF8A}" type="slidenum">
              <a:rPr lang="en-US" sz="667" b="0" i="0" spc="0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667" b="0" i="0" spc="0" baseline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BCDDE-4B2D-D9CB-1B80-F64BBF7AB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997"/>
            <a:ext cx="419279" cy="3589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FCFB7-345B-5532-901F-FB3C2AA30452}"/>
              </a:ext>
            </a:extLst>
          </p:cNvPr>
          <p:cNvGrpSpPr/>
          <p:nvPr userDrawn="1"/>
        </p:nvGrpSpPr>
        <p:grpSpPr>
          <a:xfrm>
            <a:off x="-56699" y="6286303"/>
            <a:ext cx="12248699" cy="582884"/>
            <a:chOff x="-42524" y="4714727"/>
            <a:chExt cx="9186524" cy="4371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D3E70E-8207-1DD9-A0BA-C9B76DADC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524" y="4714727"/>
              <a:ext cx="9186524" cy="4371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82186-B640-AD70-6515-3EE323ECF299}"/>
                </a:ext>
              </a:extLst>
            </p:cNvPr>
            <p:cNvGrpSpPr/>
            <p:nvPr userDrawn="1"/>
          </p:nvGrpSpPr>
          <p:grpSpPr>
            <a:xfrm>
              <a:off x="157229" y="4832170"/>
              <a:ext cx="1798358" cy="269180"/>
              <a:chOff x="314460" y="4647384"/>
              <a:chExt cx="2355272" cy="359852"/>
            </a:xfrm>
          </p:grpSpPr>
          <p:pic>
            <p:nvPicPr>
              <p:cNvPr id="12" name="Picture 11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14B8BAAB-1A0E-E7F6-9140-98409B12FF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43" t="31741" r="22676" b="46337"/>
              <a:stretch/>
            </p:blipFill>
            <p:spPr>
              <a:xfrm>
                <a:off x="314460" y="4647384"/>
                <a:ext cx="907472" cy="359852"/>
              </a:xfrm>
              <a:prstGeom prst="rect">
                <a:avLst/>
              </a:prstGeom>
            </p:spPr>
          </p:pic>
          <p:pic>
            <p:nvPicPr>
              <p:cNvPr id="13" name="Picture 12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7C5C02F2-245D-A75B-547C-7883F417D6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07" t="53939" r="23341" b="35665"/>
              <a:stretch/>
            </p:blipFill>
            <p:spPr>
              <a:xfrm>
                <a:off x="1221932" y="4714151"/>
                <a:ext cx="1447800" cy="2930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740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74">
          <p15:clr>
            <a:srgbClr val="FBAE40"/>
          </p15:clr>
        </p15:guide>
        <p15:guide id="2" pos="3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4D39-E37F-0D33-7E09-D01E6A9C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6C7F9-E50A-3E10-FCC8-0C836C530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AA4D8-D881-CDCA-18F4-B22DE530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4B0D-7A08-C206-3CC6-DD01763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38D7A-128A-0323-BF2E-ADC179D2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2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0E9B-EAD8-60AF-7B29-CFA306F7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86EC4-E216-6206-6DE9-8E10CD1C7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47314-4A8B-DFA3-0849-931F11A7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3E60E-B429-90D0-FE81-EA25E364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98941-9C06-44F0-B23A-07BA0395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23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13E1-E644-05C6-12F1-7757EEC6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F52E-5FB1-078B-FD4A-0DC1BBF466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5EE6D7-09FE-E73A-DCFA-73B94D632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FD546-7C3B-68A9-CF3D-64F42DF4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C61A8-46AB-0F89-F3F9-5BF3A02E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0169C-55BC-4BD8-5C85-5548CAD9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317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32F6-78CB-17E9-3579-CFFAC1F3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68E25-F87E-1A58-3C1D-09FDC4623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ED98A-2150-3DCE-D100-45EDDF132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5A4A5-9CF6-03AD-154E-1D79C86F3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0B6F6-0892-7C34-9C1B-9CA31CB8E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8EA73D-10E4-645B-EFB5-C5F964028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A7C464-1478-5666-99E5-D95A253E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6940C-AACC-B121-D611-09DDA7F5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789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DA249-471B-B0A3-053D-308473F2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6452A-8CE6-4D1F-B080-02C83A69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36AD0-BF4D-81A5-A545-78FCC9288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96F28-DE9F-154F-55BF-57166CB6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53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B3EE46-2718-B080-5FE7-973785EB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B22AA-10BD-7AC1-8EA7-32DD5530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18076-B3F9-0577-429B-765B205CF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4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B68F-5DC3-DFB0-4952-C11F2D09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3FB49-B06D-E14E-AED7-1149B2F8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8FA5D-CB38-6B58-3E0F-E82F696CC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BB1E7-54B0-B7A9-C9C4-686501E1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3813E-3067-391B-D2CC-FA177250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50751-8D59-4E4A-9F15-7EC043E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96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5447-437A-76CF-CA9F-3271DBE1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93C9B-CDAA-7861-3CF8-64E950CF39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36B29-B191-4ACE-8FB1-BD256992B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634F7-3DEE-B8D4-91B2-9BD6D3F64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E0836-351E-FDAC-C7F4-D177249D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46123-FE51-6BF3-2D46-626075E7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48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D652E-ACE8-6A0D-04D8-77E8A50E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AF24D-8E0A-85B4-C80B-EE4DEEB12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4AC82-5D11-E6C1-B673-0F3F8313C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8C9A6-81DA-4030-ABC9-314BA847A50E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1A5A-0F22-F1B4-C60C-8A58B3B55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7210-8C40-0894-8A84-2C6A521BA5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A1879-0D64-4F9F-A0F4-D461CC7818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54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Data Warehouse Schemas</a:t>
            </a:r>
          </a:p>
        </p:txBody>
      </p:sp>
    </p:spTree>
    <p:extLst>
      <p:ext uri="{BB962C8B-B14F-4D97-AF65-F5344CB8AC3E}">
        <p14:creationId xmlns:p14="http://schemas.microsoft.com/office/powerpoint/2010/main" val="2995823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Fact Table?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8097" y="1113318"/>
            <a:ext cx="9445751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stores the numerical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business process. It records what happened.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store the quantitative data you want to analyze.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Nickname: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"Table of Numbers."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the numbers themselves. They are the data you want to sum, average, count, etc.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TotalBalance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numeric keys that connect the fact table to the dimension tables. They provide the context for the measures.</a:t>
            </a:r>
          </a:p>
          <a:p>
            <a:pPr lvl="2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TimeID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StoreID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52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a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2896" y="1347276"/>
            <a:ext cx="836371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tables have a distinct shape and set of properties.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(Many Rows):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the largest tables in your warehouse. A fact table might have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rows, with one row for every event (e.g., every single item sold).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 (Few Columns):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only contain the numeric measures and the foreign keys. They don't store descriptive text.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 Quickly: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new row is added every time a business event occurs (e.g., every sale).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"grain" defines what a single row represents (e.g., "one line item on a sales receipt").</a:t>
            </a:r>
          </a:p>
        </p:txBody>
      </p:sp>
    </p:spTree>
    <p:extLst>
      <p:ext uri="{BB962C8B-B14F-4D97-AF65-F5344CB8AC3E}">
        <p14:creationId xmlns:p14="http://schemas.microsoft.com/office/powerpoint/2010/main" val="130297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Dimension Table?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7890" y="1110148"/>
            <a:ext cx="9451406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stores the descriptive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 context to your facts. It describes the who, what, when, where, and why of your data.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Purpose: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filter, group, and label your data. These tables provide the "group by" fields in your reports.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Nickname: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"Table of Words."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(Surrogate Key):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single, unique ID column (e.t.,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that identifies each row. This key is used to link to the fact table.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Attributes: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These are the textual descriptions.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ProductName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ProductBrand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Category,a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City, State,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MonthName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DayOfWeek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68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a Dimension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52854" y="1222242"/>
            <a:ext cx="9012115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 have the opposite shape of fact tables.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 (Many Columns):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designed to be very descriptive, so they often have many columns (e.g., 50-100 attributes for a single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dimension).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(Few Rows):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only have one row for each unique entity (e.g., one row for each product, one row for each customer). They are much smaller than fact tables.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 Slowly: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rows are only added when a new entity is created (e.g., you start selling a new product).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Denormalized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often "flattened" to include redundant information (like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SubCategory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in the same table. This makes querying faster and simpler.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80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They Work Together: The Star Schema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82877" y="1152606"/>
            <a:ext cx="8934846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combine one central fact table with its surrounding dimension tables, you create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Schema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star.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star.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connected by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dimension's primary key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...links to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foreign key in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simple, clean design is the most common and efficient way to organize a data warehouse for reporting and analysis.</a:t>
            </a:r>
          </a:p>
        </p:txBody>
      </p:sp>
    </p:spTree>
    <p:extLst>
      <p:ext uri="{BB962C8B-B14F-4D97-AF65-F5344CB8AC3E}">
        <p14:creationId xmlns:p14="http://schemas.microsoft.com/office/powerpoint/2010/main" val="111668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45930" y="1441560"/>
          <a:ext cx="9343294" cy="33223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17620">
                  <a:extLst>
                    <a:ext uri="{9D8B030D-6E8A-4147-A177-3AD203B41FA5}">
                      <a16:colId xmlns:a16="http://schemas.microsoft.com/office/drawing/2014/main" val="329856224"/>
                    </a:ext>
                  </a:extLst>
                </a:gridCol>
                <a:gridCol w="3670587">
                  <a:extLst>
                    <a:ext uri="{9D8B030D-6E8A-4147-A177-3AD203B41FA5}">
                      <a16:colId xmlns:a16="http://schemas.microsoft.com/office/drawing/2014/main" val="262708074"/>
                    </a:ext>
                  </a:extLst>
                </a:gridCol>
                <a:gridCol w="3855087">
                  <a:extLst>
                    <a:ext uri="{9D8B030D-6E8A-4147-A177-3AD203B41FA5}">
                      <a16:colId xmlns:a16="http://schemas.microsoft.com/office/drawing/2014/main" val="394166040"/>
                    </a:ext>
                  </a:extLst>
                </a:gridCol>
              </a:tblGrid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 Table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 Table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31289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measurements (metrics)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Stores context (attributes)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689069617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 measures, Foreign keys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Textual descriptions, Primary key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840668980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Nickname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"Table of Numbers"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"Table of Words"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408752691"/>
                  </a:ext>
                </a:extLst>
              </a:tr>
              <a:tr h="66025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(billions of rows) </a:t>
                      </a:r>
                    </a:p>
                    <a:p>
                      <a:pPr rtl="0"/>
                      <a:b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Narrow (few columns)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Shallow (thousands of rows) </a:t>
                      </a:r>
                    </a:p>
                    <a:p>
                      <a:pPr rtl="0"/>
                      <a:b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Wide (many columns)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267960597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 Data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SalesAmount</a:t>
                      </a:r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QuantitySold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ProductName, CustomerName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888992877"/>
                  </a:ext>
                </a:extLst>
              </a:tr>
              <a:tr h="276882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Analogy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events of a game (goal)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details of the event (who, when)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147568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35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Types of Dimensions</a:t>
            </a:r>
          </a:p>
        </p:txBody>
      </p:sp>
    </p:spTree>
    <p:extLst>
      <p:ext uri="{BB962C8B-B14F-4D97-AF65-F5344CB8AC3E}">
        <p14:creationId xmlns:p14="http://schemas.microsoft.com/office/powerpoint/2010/main" val="45005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Already Know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75455" y="1126662"/>
            <a:ext cx="5528630" cy="512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the "who, what, when, where, and why" for our data.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contain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attributes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that we use to filter and group.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happens when this information changes?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a customer moves to a new city?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a product is moved to a new category?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are all dimensions the same?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reuse a dimension?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our dimension is just a single number?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365631" y="1324080"/>
            <a:ext cx="4853354" cy="3416923"/>
            <a:chOff x="6365631" y="1324080"/>
            <a:chExt cx="4853354" cy="34169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0" t="15000" r="3761" b="14615"/>
            <a:stretch/>
          </p:blipFill>
          <p:spPr>
            <a:xfrm>
              <a:off x="6638193" y="1324080"/>
              <a:ext cx="4580792" cy="341692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5" t="29429" r="52736" b="31675"/>
            <a:stretch/>
          </p:blipFill>
          <p:spPr>
            <a:xfrm>
              <a:off x="6365631" y="1705709"/>
              <a:ext cx="2306534" cy="271682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8374380" y="2890521"/>
              <a:ext cx="1046607" cy="1409447"/>
              <a:chOff x="8374380" y="2890521"/>
              <a:chExt cx="1046607" cy="1409447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673" t="47676" r="40768" b="23592"/>
              <a:stretch/>
            </p:blipFill>
            <p:spPr>
              <a:xfrm>
                <a:off x="8374380" y="2905125"/>
                <a:ext cx="1046607" cy="1394843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8379460" y="2890521"/>
                <a:ext cx="149860" cy="101600"/>
              </a:xfrm>
              <a:prstGeom prst="rect">
                <a:avLst/>
              </a:prstGeom>
              <a:solidFill>
                <a:srgbClr val="F6FA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22" t="54973" r="52736" b="31675"/>
            <a:stretch/>
          </p:blipFill>
          <p:spPr>
            <a:xfrm>
              <a:off x="7828405" y="3489960"/>
              <a:ext cx="852552" cy="9325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163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98" y="1223953"/>
            <a:ext cx="501781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Types of Dimensions in a Data Warehouse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Conformed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Degenerate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Junk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Role-playing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Static Dimension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Slowly Changing Dimension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0970" r="3531" b="3797"/>
          <a:stretch/>
        </p:blipFill>
        <p:spPr>
          <a:xfrm>
            <a:off x="6504971" y="1223953"/>
            <a:ext cx="4560425" cy="39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5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6169" y="1116708"/>
            <a:ext cx="26404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Conformed Dimension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36169" y="2111923"/>
            <a:ext cx="69494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needed?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it, departments might use different labels or definitions (“NY” vs. “New York”), making cross-department reporting inaccurate. A conformed dimension forces a single, agreed-upon version of the data.</a:t>
            </a:r>
          </a:p>
          <a:p>
            <a:pPr algn="just"/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 "Location" Dimension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you have two business processes: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Fact Table: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Tracks revenue.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Shipping Fact Table: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Tracks delivery costs.</a:t>
            </a:r>
          </a:p>
          <a:p>
            <a:pPr algn="just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use 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Conformed Location Dimension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Sales team and Shipping team share the exact same ID for "New York."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easily generate a report comparing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Revenue vs. Shipping Costs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New York because the system knows it is the same place.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21434" r="2348" b="4979"/>
          <a:stretch/>
        </p:blipFill>
        <p:spPr>
          <a:xfrm>
            <a:off x="7786658" y="2011680"/>
            <a:ext cx="3761771" cy="30658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6170" y="1527148"/>
            <a:ext cx="107111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Conformed Dimension is a standardized dimension table shared across multiple fact tables. It ensures consistent definitions for key data (like Dates, Products, or Locations) across the organization.</a:t>
            </a:r>
          </a:p>
        </p:txBody>
      </p:sp>
    </p:spTree>
    <p:extLst>
      <p:ext uri="{BB962C8B-B14F-4D97-AF65-F5344CB8AC3E}">
        <p14:creationId xmlns:p14="http://schemas.microsoft.com/office/powerpoint/2010/main" val="187817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Data Warehouse Schema?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09845" y="1307938"/>
            <a:ext cx="612339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schema is the logical blueprint of the data warehouse. It defines how data is organized, stored, and related.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structure data for optimal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 performance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(OLAP)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for transaction processing (OLTP).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Components: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quantitative, numeric data (the "measures" or "what" you are tracking, 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descriptive, attribute-based data (the "context" or "who, what, where, when, why," 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Product_Name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Store_Location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Date).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" t="21530" r="6313"/>
          <a:stretch/>
        </p:blipFill>
        <p:spPr>
          <a:xfrm>
            <a:off x="7268902" y="1307938"/>
            <a:ext cx="4279528" cy="38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40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3570" y="1132017"/>
            <a:ext cx="26404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N" b="1" dirty="0">
                <a:solidFill>
                  <a:srgbClr val="2424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Degenerate Dimension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43570" y="1577289"/>
            <a:ext cx="11049225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dimension key that is stored directly in the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rather than linking to a separate Dimension table.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acts like a dimension (used for grouping or filtering) but sits inside the fact table alongside the numerical measures.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we do this?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it for unique identifiers that have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other attributes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(no size, color, or description). Since there is no extra information to store about an "Invoice ID" other than the number itself, creating a separate table for it would be a waste of space and performance.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6695" y="3063070"/>
            <a:ext cx="1069163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Invoice Number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Sales Fact table, you usually see: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Foreign Keys: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Customer_ID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Product_ID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(Link to other tables).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Quantity, Amount (Math numbers).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Degenerate Dimension: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Invoice_Number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Invoice Number uniquely identifies the transaction and lets you group all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 on the same invoice, but it doesn’t link to any separate table —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stays directly in the fact table.</a:t>
            </a: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Common Examples: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 ID, Transaction ID, Ticket Number.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622616" y="3023839"/>
            <a:ext cx="3755709" cy="3214401"/>
            <a:chOff x="7804916" y="3139010"/>
            <a:chExt cx="3573409" cy="311933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4" t="17553" r="3530" b="2447"/>
            <a:stretch/>
          </p:blipFill>
          <p:spPr>
            <a:xfrm>
              <a:off x="7804916" y="3139010"/>
              <a:ext cx="3573409" cy="311933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9860280" y="5775960"/>
              <a:ext cx="411480" cy="129539"/>
            </a:xfrm>
            <a:prstGeom prst="rect">
              <a:avLst/>
            </a:prstGeom>
            <a:solidFill>
              <a:srgbClr val="F6F2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7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95347" y="5717618"/>
              <a:ext cx="57099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900" dirty="0">
                  <a:solidFill>
                    <a:srgbClr val="04192C"/>
                  </a:solidFill>
                  <a:latin typeface="Bahnschrift SemiCondensed" panose="020B0502040204020203" pitchFamily="34" charset="0"/>
                </a:rPr>
                <a:t>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6468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570" y="1118639"/>
            <a:ext cx="277511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Junk Dimension</a:t>
            </a:r>
            <a:endParaRPr lang="en-IN" b="0" i="0" dirty="0">
              <a:solidFill>
                <a:srgbClr val="2424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571" y="1588576"/>
            <a:ext cx="10542589" cy="4295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Junk Dimension?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Junk Dimension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dimension table that groups together several low-cardinality (few distinct values), unrelated attributes that don't naturally fit into your main dimensions (like Customer or Product).</a:t>
            </a:r>
          </a:p>
          <a:p>
            <a:pPr>
              <a:lnSpc>
                <a:spcPct val="150000"/>
              </a:lnSpc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having 10 separate columns in your Fact Table for every little "Yes/No" question or status flag, you combine them all into one single dimension table. This keeps your Fact Table slim and efficient.</a:t>
            </a:r>
          </a:p>
          <a:p>
            <a:pPr>
              <a:lnSpc>
                <a:spcPct val="150000"/>
              </a:lnSpc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Grocery Store Checkout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you are analyzing grocery sales. For every transaction, there are small details that don't fit into "Product" or "Store":</a:t>
            </a:r>
          </a:p>
          <a:p>
            <a:pPr>
              <a:lnSpc>
                <a:spcPct val="150000"/>
              </a:lnSpc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 Type: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Paper, Plastic, or Reusable.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Receipt Type: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Printed or E-mail.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Type: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Cash or Card.</a:t>
            </a:r>
          </a:p>
        </p:txBody>
      </p:sp>
    </p:spTree>
    <p:extLst>
      <p:ext uri="{BB962C8B-B14F-4D97-AF65-F5344CB8AC3E}">
        <p14:creationId xmlns:p14="http://schemas.microsoft.com/office/powerpoint/2010/main" val="4194240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3569" y="2760606"/>
            <a:ext cx="10640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Junk Dimension (The Solution):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create a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Dim_Checkout_Profile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(The Junk Dimension) containing every possible combination of those three attributes.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35010" y="3369019"/>
          <a:ext cx="5533708" cy="1402080"/>
        </p:xfrm>
        <a:graphic>
          <a:graphicData uri="http://schemas.openxmlformats.org/drawingml/2006/table">
            <a:tbl>
              <a:tblPr/>
              <a:tblGrid>
                <a:gridCol w="1383427">
                  <a:extLst>
                    <a:ext uri="{9D8B030D-6E8A-4147-A177-3AD203B41FA5}">
                      <a16:colId xmlns:a16="http://schemas.microsoft.com/office/drawing/2014/main" val="3347898770"/>
                    </a:ext>
                  </a:extLst>
                </a:gridCol>
                <a:gridCol w="1383427">
                  <a:extLst>
                    <a:ext uri="{9D8B030D-6E8A-4147-A177-3AD203B41FA5}">
                      <a16:colId xmlns:a16="http://schemas.microsoft.com/office/drawing/2014/main" val="2829372056"/>
                    </a:ext>
                  </a:extLst>
                </a:gridCol>
                <a:gridCol w="1383427">
                  <a:extLst>
                    <a:ext uri="{9D8B030D-6E8A-4147-A177-3AD203B41FA5}">
                      <a16:colId xmlns:a16="http://schemas.microsoft.com/office/drawing/2014/main" val="2216885670"/>
                    </a:ext>
                  </a:extLst>
                </a:gridCol>
                <a:gridCol w="1383427">
                  <a:extLst>
                    <a:ext uri="{9D8B030D-6E8A-4147-A177-3AD203B41FA5}">
                      <a16:colId xmlns:a16="http://schemas.microsoft.com/office/drawing/2014/main" val="4227978815"/>
                    </a:ext>
                  </a:extLst>
                </a:gridCol>
              </a:tblGrid>
              <a:tr h="277297"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Profile_ID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Bag_Type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Receipt_Type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Pay_Type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439763"/>
                  </a:ext>
                </a:extLst>
              </a:tr>
              <a:tr h="277297">
                <a:tc>
                  <a:txBody>
                    <a:bodyPr/>
                    <a:lstStyle/>
                    <a:p>
                      <a:pPr rtl="0"/>
                      <a:r>
                        <a:rPr lang="en-IN" sz="15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5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Plastic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779446"/>
                  </a:ext>
                </a:extLst>
              </a:tr>
              <a:tr h="277297">
                <a:tc>
                  <a:txBody>
                    <a:bodyPr/>
                    <a:lstStyle/>
                    <a:p>
                      <a:pPr rtl="0"/>
                      <a:r>
                        <a:rPr lang="en-IN" sz="15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5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023949"/>
                  </a:ext>
                </a:extLst>
              </a:tr>
              <a:tr h="277297"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064630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35010" y="4901628"/>
            <a:ext cx="52123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Now, your Fact Table is clean and uses a simple number key: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735010" y="5279271"/>
          <a:ext cx="5379720" cy="1051560"/>
        </p:xfrm>
        <a:graphic>
          <a:graphicData uri="http://schemas.openxmlformats.org/drawingml/2006/table">
            <a:tbl>
              <a:tblPr/>
              <a:tblGrid>
                <a:gridCol w="1793240">
                  <a:extLst>
                    <a:ext uri="{9D8B030D-6E8A-4147-A177-3AD203B41FA5}">
                      <a16:colId xmlns:a16="http://schemas.microsoft.com/office/drawing/2014/main" val="3040262974"/>
                    </a:ext>
                  </a:extLst>
                </a:gridCol>
                <a:gridCol w="1793240">
                  <a:extLst>
                    <a:ext uri="{9D8B030D-6E8A-4147-A177-3AD203B41FA5}">
                      <a16:colId xmlns:a16="http://schemas.microsoft.com/office/drawing/2014/main" val="1048376308"/>
                    </a:ext>
                  </a:extLst>
                </a:gridCol>
                <a:gridCol w="1793240">
                  <a:extLst>
                    <a:ext uri="{9D8B030D-6E8A-4147-A177-3AD203B41FA5}">
                      <a16:colId xmlns:a16="http://schemas.microsoft.com/office/drawing/2014/main" val="3721440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Profile_ID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Total_Amount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890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$50.00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130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$12.50</a:t>
                      </a:r>
                    </a:p>
                  </a:txBody>
                  <a:tcPr marT="60960" marB="6096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07327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643569" y="1112027"/>
            <a:ext cx="10904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a Junk Dimension (The "Fat" Fact Table):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Fact Table looks cluttered. It stores text strings for every single sale: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35010" y="1545762"/>
          <a:ext cx="6244911" cy="1165065"/>
        </p:xfrm>
        <a:graphic>
          <a:graphicData uri="http://schemas.openxmlformats.org/drawingml/2006/table">
            <a:tbl>
              <a:tblPr/>
              <a:tblGrid>
                <a:gridCol w="1093790">
                  <a:extLst>
                    <a:ext uri="{9D8B030D-6E8A-4147-A177-3AD203B41FA5}">
                      <a16:colId xmlns:a16="http://schemas.microsoft.com/office/drawing/2014/main" val="2135985866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4015250292"/>
                    </a:ext>
                  </a:extLst>
                </a:gridCol>
                <a:gridCol w="1503680">
                  <a:extLst>
                    <a:ext uri="{9D8B030D-6E8A-4147-A177-3AD203B41FA5}">
                      <a16:colId xmlns:a16="http://schemas.microsoft.com/office/drawing/2014/main" val="2161834684"/>
                    </a:ext>
                  </a:extLst>
                </a:gridCol>
                <a:gridCol w="1136523">
                  <a:extLst>
                    <a:ext uri="{9D8B030D-6E8A-4147-A177-3AD203B41FA5}">
                      <a16:colId xmlns:a16="http://schemas.microsoft.com/office/drawing/2014/main" val="2630830583"/>
                    </a:ext>
                  </a:extLst>
                </a:gridCol>
                <a:gridCol w="1444118">
                  <a:extLst>
                    <a:ext uri="{9D8B030D-6E8A-4147-A177-3AD203B41FA5}">
                      <a16:colId xmlns:a16="http://schemas.microsoft.com/office/drawing/2014/main" val="963608565"/>
                    </a:ext>
                  </a:extLst>
                </a:gridCol>
              </a:tblGrid>
              <a:tr h="388355"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Order_ID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Bag_Type</a:t>
                      </a:r>
                      <a:endParaRPr lang="en-IN" sz="15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Receipt_Type</a:t>
                      </a:r>
                      <a:endParaRPr lang="en-IN" sz="15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Pay_Type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Total_Amount</a:t>
                      </a:r>
                      <a:endParaRPr lang="en-IN" sz="15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536006"/>
                  </a:ext>
                </a:extLst>
              </a:tr>
              <a:tr h="388355"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Plastic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Email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$50.00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16004"/>
                  </a:ext>
                </a:extLst>
              </a:tr>
              <a:tr h="388355"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04192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04192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04192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Print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>
                          <a:solidFill>
                            <a:srgbClr val="04192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Cash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500" dirty="0">
                          <a:solidFill>
                            <a:srgbClr val="04192C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$12.50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282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372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3570" y="1185239"/>
            <a:ext cx="277511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Role Playing Dimension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799" y="1608824"/>
            <a:ext cx="109896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Role-Playing Dimension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one physical dimension table used multiple times in the same fact table, with each use representing a different context. The data doesn’t change—only the role it plays.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actor plays multiple characters. Same actor, different roles.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table, different meanings.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– Airline Flights: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flight fact needs two airports: Origin and Destination.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point to the same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Dim_Airport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Joined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Origin_ID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represents the departure airport; joined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Dest_ID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represents the arrival airport.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bother?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 duplicate tables for identical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Update an airport once, and all roles stay aligned.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cases: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Dates: Order Date, Ship Date, Delivery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Employees: Manager, Sales Rep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168136" y="2019502"/>
            <a:ext cx="4380293" cy="3324658"/>
            <a:chOff x="643570" y="-550978"/>
            <a:chExt cx="8757505" cy="66469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7" t="18815" r="6148" b="11111"/>
            <a:stretch/>
          </p:blipFill>
          <p:spPr>
            <a:xfrm>
              <a:off x="643570" y="-550978"/>
              <a:ext cx="8459790" cy="664697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929120" y="447040"/>
              <a:ext cx="1544320" cy="569806"/>
            </a:xfrm>
            <a:prstGeom prst="rect">
              <a:avLst/>
            </a:prstGeom>
            <a:solidFill>
              <a:srgbClr val="F4F0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29121" y="647514"/>
              <a:ext cx="2471954" cy="430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800" dirty="0">
                  <a:solidFill>
                    <a:srgbClr val="2A435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ARRIVAL AIRPORT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24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570" y="1150373"/>
            <a:ext cx="277511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1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Static Dimension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569" y="1598137"/>
            <a:ext cx="109048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Dimension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dimension whose data never changes (or changes so rarely that it’s treated as permanent). Once loaded, it requires no ongoing updates.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2" t="20164" r="5841" b="2751"/>
          <a:stretch/>
        </p:blipFill>
        <p:spPr>
          <a:xfrm>
            <a:off x="7338349" y="2100996"/>
            <a:ext cx="4071183" cy="35022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3569" y="2261344"/>
            <a:ext cx="66947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printed calendar: fixed and unchanging — unlike a constantly updating news feed.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Example – Date Dimension: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Dim_Date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classic static dimension. Dates, weekdays, quarters, and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holidays don’t change, so the table can be pre-built for decades.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Country/State codes (ISO codes)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 categories (gender, age bands)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status codes (Open, Closed, Pending)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matters: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maintenance: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once and leave 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performance: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Unchanging data is easy for databases to optimize.</a:t>
            </a:r>
          </a:p>
        </p:txBody>
      </p:sp>
    </p:spTree>
    <p:extLst>
      <p:ext uri="{BB962C8B-B14F-4D97-AF65-F5344CB8AC3E}">
        <p14:creationId xmlns:p14="http://schemas.microsoft.com/office/powerpoint/2010/main" val="1551446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Dimensions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0237" y="1178125"/>
            <a:ext cx="396134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Slowly Changing Dimensions (SCD)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04900" y="1596158"/>
            <a:ext cx="9384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Slowly Changing Dimensions (SCD)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techniques used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manage and track changes in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customer, product, employee) over time. They ensure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accuracy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reporting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when source data evolves.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04899" y="2475856"/>
            <a:ext cx="955137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analytical systems, dimension attributes (like address, name, or department) rarely change — but when they do, it’s critical to decide whether to: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Overwrite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old value,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 versions for trend analysis.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95333" y="3891595"/>
          <a:ext cx="8253114" cy="202493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751038">
                  <a:extLst>
                    <a:ext uri="{9D8B030D-6E8A-4147-A177-3AD203B41FA5}">
                      <a16:colId xmlns:a16="http://schemas.microsoft.com/office/drawing/2014/main" val="1612640854"/>
                    </a:ext>
                  </a:extLst>
                </a:gridCol>
                <a:gridCol w="4218400">
                  <a:extLst>
                    <a:ext uri="{9D8B030D-6E8A-4147-A177-3AD203B41FA5}">
                      <a16:colId xmlns:a16="http://schemas.microsoft.com/office/drawing/2014/main" val="3021390541"/>
                    </a:ext>
                  </a:extLst>
                </a:gridCol>
                <a:gridCol w="1283676">
                  <a:extLst>
                    <a:ext uri="{9D8B030D-6E8A-4147-A177-3AD203B41FA5}">
                      <a16:colId xmlns:a16="http://schemas.microsoft.com/office/drawing/2014/main" val="842004322"/>
                    </a:ext>
                  </a:extLst>
                </a:gridCol>
              </a:tblGrid>
              <a:tr h="139413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Method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/>
                        <a:t>History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05996"/>
                  </a:ext>
                </a:extLst>
              </a:tr>
              <a:tr h="243972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 1 – Overwrite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Replace old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325409"/>
                  </a:ext>
                </a:extLst>
              </a:tr>
              <a:tr h="243972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 2 – Add Row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new record with start/end 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5073405"/>
                  </a:ext>
                </a:extLst>
              </a:tr>
              <a:tr h="243972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 3 – Add Column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Add column for previous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Partial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3243469"/>
                  </a:ext>
                </a:extLst>
              </a:tr>
              <a:tr h="243972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 4 – Historical Table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Separate table for 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5669967"/>
                  </a:ext>
                </a:extLst>
              </a:tr>
              <a:tr h="348532">
                <a:tc>
                  <a:txBody>
                    <a:bodyPr/>
                    <a:lstStyle/>
                    <a:p>
                      <a:r>
                        <a:rPr lang="en-IN" sz="1600" b="1" dirty="0"/>
                        <a:t>Type 6 – Hybrid (1+2+3)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Combine overwriting + new row + new 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3199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28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Types of Facts</a:t>
            </a:r>
          </a:p>
        </p:txBody>
      </p:sp>
    </p:spTree>
    <p:extLst>
      <p:ext uri="{BB962C8B-B14F-4D97-AF65-F5344CB8AC3E}">
        <p14:creationId xmlns:p14="http://schemas.microsoft.com/office/powerpoint/2010/main" val="5180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“Fact”?</a:t>
            </a:r>
          </a:p>
        </p:txBody>
      </p:sp>
      <p:sp>
        <p:nvSpPr>
          <p:cNvPr id="6" name="Rectangle 5"/>
          <p:cNvSpPr/>
          <p:nvPr/>
        </p:nvSpPr>
        <p:spPr>
          <a:xfrm>
            <a:off x="643570" y="1016846"/>
            <a:ext cx="10904858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numerical measurement stored in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entire purpose of a data warehouse is to aggregate these facts (using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SUM, AVG, COUNT, MIN, MAX).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Crucial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can we aggregate them?</a:t>
            </a: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sum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time?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sum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InventoryCount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across time?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doesn't make sense.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property is called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Additivity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Understanding it is essential for building correct reports and preventing major errors.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24F177-A694-A75F-7400-D52A6C845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38238" r="7625" b="39847"/>
          <a:stretch>
            <a:fillRect/>
          </a:stretch>
        </p:blipFill>
        <p:spPr bwMode="auto">
          <a:xfrm>
            <a:off x="2272861" y="4594732"/>
            <a:ext cx="5806966" cy="15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E60BF-5490-3E6F-4DA0-56068AB9E5F2}"/>
              </a:ext>
            </a:extLst>
          </p:cNvPr>
          <p:cNvSpPr txBox="1"/>
          <p:nvPr/>
        </p:nvSpPr>
        <p:spPr>
          <a:xfrm>
            <a:off x="643570" y="3967910"/>
            <a:ext cx="10904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InventoryCount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Temperature.</a:t>
            </a:r>
          </a:p>
        </p:txBody>
      </p:sp>
    </p:spTree>
    <p:extLst>
      <p:ext uri="{BB962C8B-B14F-4D97-AF65-F5344CB8AC3E}">
        <p14:creationId xmlns:p14="http://schemas.microsoft.com/office/powerpoint/2010/main" val="794929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Facts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48604" y="1083276"/>
            <a:ext cx="949115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Additive Fact: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additive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is a measure that can be meaningfully summed (or aggregated) across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and all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dimensions.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Litmus Test: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it make business sense to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SUM() this number, no matter how I group it?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Customer?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(Total sales for that customer)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Product?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(Total sales for that product)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Date?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(Total sales for that day)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they are great: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the most flexible and useful. Most facts in your data warehouse should be additive.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CostOfGoodsSold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WebPageViews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TransactionCount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90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Facts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89430" y="1095296"/>
            <a:ext cx="9995447" cy="4898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Semi-additive Fact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semi-additive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is a measure that can be summed across some dimensions, but not all.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Classic Example: </a:t>
            </a:r>
            <a:r>
              <a:rPr kumimoji="0" lang="en-US" altLang="en-US" sz="15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InventoryBalance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fact represents a "snapshot" in time.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sum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InventoryBalance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Warehouse?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(Gives you total inventory across all warehouses at that moment).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sum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InventoryBalance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Product?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Yes.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(Gives you total units of that product at that moment).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you sum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InventoryBalance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Date?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(Inventory on Monday was 100. Inventory on Tuesday was 100. The "total inventory" for Monday and Tuesday is </a:t>
            </a: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200. That number is meaningless.)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them: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dimensions they can't be summed across (like Time), you must use other aggregations: 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AVG(), MIN(), MAX(), or LAST().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"What was the average inventory in Q1?" (Meaningful)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"What was the end-of-period inventory for Q1?" (Meaningful)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Examples: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AccountBalance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Headcount,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RoomTemperature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(you would average, not sum).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4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Schema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570" y="1512801"/>
            <a:ext cx="68568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and most common schema. It consists of a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fact table surrounded by single,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denormalized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star, with the fact table at the center and the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 as its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Simple. Each dimension is a single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fact table contains foreign keys linking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 to each dimension's primary key.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High. (e.g., the "Electronics" category name is repeated for every product in that category).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Simple, one-level joins between the fact table and any dimension.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Optimized for query speed.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570" y="1134180"/>
            <a:ext cx="156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 Schema</a:t>
            </a:r>
            <a:endParaRPr lang="en-IN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504" r="2419"/>
          <a:stretch/>
        </p:blipFill>
        <p:spPr>
          <a:xfrm>
            <a:off x="6285053" y="1016846"/>
            <a:ext cx="5124480" cy="352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Facts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5306" y="1016846"/>
            <a:ext cx="9888554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Non-additive Fact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non-additive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is a measure that cannot be meaningfully summed across </a:t>
            </a:r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dimension.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usually pre-calculated ratios, percentages, or other complex values.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ProfitMargin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(which is Profit / Sales)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two products: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A: 50% margin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B: 10% margin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total margin for the company? It is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60% (50% + 10%).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handle them: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critical.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store the components and calculate the ratio in the BI tool.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Design: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Storing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ProfitMargin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fact table.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Design: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ProfitAmount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(which are additive) in the fact table.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your report, you calculate: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ProfitAmount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/ SUM(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This gives the correct, weighted margin.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Examples: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AverageSellingPrice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any percentage, ratios, Temperature (unless averaging).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79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66800" y="1345223"/>
          <a:ext cx="9888416" cy="403112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485468">
                  <a:extLst>
                    <a:ext uri="{9D8B030D-6E8A-4147-A177-3AD203B41FA5}">
                      <a16:colId xmlns:a16="http://schemas.microsoft.com/office/drawing/2014/main" val="1641321771"/>
                    </a:ext>
                  </a:extLst>
                </a:gridCol>
                <a:gridCol w="2224067">
                  <a:extLst>
                    <a:ext uri="{9D8B030D-6E8A-4147-A177-3AD203B41FA5}">
                      <a16:colId xmlns:a16="http://schemas.microsoft.com/office/drawing/2014/main" val="1093648684"/>
                    </a:ext>
                  </a:extLst>
                </a:gridCol>
                <a:gridCol w="2769749">
                  <a:extLst>
                    <a:ext uri="{9D8B030D-6E8A-4147-A177-3AD203B41FA5}">
                      <a16:colId xmlns:a16="http://schemas.microsoft.com/office/drawing/2014/main" val="2223823564"/>
                    </a:ext>
                  </a:extLst>
                </a:gridCol>
                <a:gridCol w="3409132">
                  <a:extLst>
                    <a:ext uri="{9D8B030D-6E8A-4147-A177-3AD203B41FA5}">
                      <a16:colId xmlns:a16="http://schemas.microsoft.com/office/drawing/2014/main" val="649781187"/>
                    </a:ext>
                  </a:extLst>
                </a:gridCol>
              </a:tblGrid>
              <a:tr h="488859">
                <a:tc>
                  <a:txBody>
                    <a:bodyPr/>
                    <a:lstStyle/>
                    <a:p>
                      <a:pPr rtl="0"/>
                      <a:r>
                        <a:rPr lang="en-IN" sz="1600" b="1">
                          <a:effectLst/>
                        </a:rPr>
                        <a:t>Type</a:t>
                      </a:r>
                      <a:endParaRPr lang="en-IN" sz="1600" b="1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Additive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Semi-Additive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Non-Additive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921181"/>
                  </a:ext>
                </a:extLst>
              </a:tr>
              <a:tr h="935014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Definition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Can be summed across ALL dimensions.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Can be summed across SOME dimensions.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CANNOT be summed across any dimension.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162871697"/>
                  </a:ext>
                </a:extLst>
              </a:tr>
              <a:tr h="1140673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Example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SalesAmount </a:t>
                      </a:r>
                    </a:p>
                    <a:p>
                      <a:pPr rtl="0"/>
                      <a:br>
                        <a:rPr lang="en-IN" sz="1600">
                          <a:effectLst/>
                        </a:rPr>
                      </a:br>
                      <a:r>
                        <a:rPr lang="en-IN" sz="1600">
                          <a:effectLst/>
                        </a:rPr>
                        <a:t>QuantitySold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InventoryBalance </a:t>
                      </a:r>
                    </a:p>
                    <a:p>
                      <a:pPr rtl="0"/>
                      <a:br>
                        <a:rPr lang="en-IN" sz="1600">
                          <a:effectLst/>
                        </a:rPr>
                      </a:br>
                      <a:r>
                        <a:rPr lang="en-IN" sz="1600">
                          <a:effectLst/>
                        </a:rPr>
                        <a:t>AccountBalance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ProfitMargin (%) </a:t>
                      </a:r>
                    </a:p>
                    <a:p>
                      <a:pPr rtl="0"/>
                      <a:br>
                        <a:rPr lang="en-IN" sz="1600">
                          <a:effectLst/>
                        </a:rPr>
                      </a:br>
                      <a:r>
                        <a:rPr lang="en-IN" sz="1600">
                          <a:effectLst/>
                        </a:rPr>
                        <a:t>AveragePrice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9044870"/>
                  </a:ext>
                </a:extLst>
              </a:tr>
              <a:tr h="1466579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How to Use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SUM() freely.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SUM() across some dims. </a:t>
                      </a:r>
                    </a:p>
                    <a:p>
                      <a:pPr rtl="0"/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>AVG(), LAST() across others (like Time).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effectLst/>
                        </a:rPr>
                        <a:t>Do not SUM(). &lt;H&gt; Store the components (e.g., Profit, Sales) and calculate the ratio in the report.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121801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54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Types of Fact Tables</a:t>
            </a:r>
          </a:p>
        </p:txBody>
      </p:sp>
    </p:spTree>
    <p:extLst>
      <p:ext uri="{BB962C8B-B14F-4D97-AF65-F5344CB8AC3E}">
        <p14:creationId xmlns:p14="http://schemas.microsoft.com/office/powerpoint/2010/main" val="2908064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5827" y="1016846"/>
            <a:ext cx="9203057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fact table stores the numeric measurements from a business process.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every business process a simple, one-time event?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 customer bought a product." — This is a simple event.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"What was our inventory at the end of every day last month?" — This is a recurring state.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"How long did it take for an order to be shipped after it was placed?" — This is a process lifecycle.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different fact table structures to answer these different types of questions. The three main types are: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Snapshot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Snapshot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131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3571" y="1016846"/>
            <a:ext cx="10904858" cy="2120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 one row for every single, low-level event (a transaction) as it occurs.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grain is "one row per transaction" or "one row per transaction line item." This is the most atomic (lowest) level of detail possible.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it's Loaded: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rows are constantly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new events happen. Rows are (almost) never updated.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facts are typically fully additive (e.g.,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D8EC8CF-6304-D171-D9A5-499C604B2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9" b="30025"/>
          <a:stretch>
            <a:fillRect/>
          </a:stretch>
        </p:blipFill>
        <p:spPr bwMode="auto">
          <a:xfrm>
            <a:off x="6300313" y="3429000"/>
            <a:ext cx="5248116" cy="21200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9D946-D811-3D9D-E7EF-458720263E23}"/>
              </a:ext>
            </a:extLst>
          </p:cNvPr>
          <p:cNvSpPr txBox="1"/>
          <p:nvPr/>
        </p:nvSpPr>
        <p:spPr>
          <a:xfrm>
            <a:off x="643569" y="3136914"/>
            <a:ext cx="5678403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SalesFact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where each row is one product on one receipt.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WebLogFact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where each row is one click on a website.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"What happened?" analysis. It provides maximum flexibility for "slicing and dicing" detailed data.</a:t>
            </a:r>
          </a:p>
        </p:txBody>
      </p:sp>
    </p:spTree>
    <p:extLst>
      <p:ext uri="{BB962C8B-B14F-4D97-AF65-F5344CB8AC3E}">
        <p14:creationId xmlns:p14="http://schemas.microsoft.com/office/powerpoint/2010/main" val="2437356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0E7C4-5A1D-075F-3718-7C38AF58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8B1C-CA18-0085-4ECA-BF0D2FA2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- Transactional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Table 01">
            <a:extLst>
              <a:ext uri="{FF2B5EF4-FFF2-40B4-BE49-F238E27FC236}">
                <a16:creationId xmlns:a16="http://schemas.microsoft.com/office/drawing/2014/main" id="{461E53C0-9611-4A78-2BF0-1F2B2AEBF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76"/>
          <a:stretch>
            <a:fillRect/>
          </a:stretch>
        </p:blipFill>
        <p:spPr bwMode="auto">
          <a:xfrm>
            <a:off x="5852767" y="2572977"/>
            <a:ext cx="5695662" cy="2277545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AC12AF-822A-22C4-36BC-3B8DE8EFBF58}"/>
              </a:ext>
            </a:extLst>
          </p:cNvPr>
          <p:cNvSpPr txBox="1"/>
          <p:nvPr/>
        </p:nvSpPr>
        <p:spPr>
          <a:xfrm>
            <a:off x="643570" y="1016846"/>
            <a:ext cx="5950430" cy="2633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row represents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unique sales transaction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(identified by </a:t>
            </a:r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 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T001, T002).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 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as the unique event identifier — no duplicates.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which product was sold (e.g., P05, P36).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identifies the buyer (e.g., C032, C045).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number of units purchased in that transaction.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price per unit for that product.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536EB-4C2F-DA8D-6DED-493C0DEF70A9}"/>
              </a:ext>
            </a:extLst>
          </p:cNvPr>
          <p:cNvSpPr txBox="1"/>
          <p:nvPr/>
        </p:nvSpPr>
        <p:spPr>
          <a:xfrm>
            <a:off x="643571" y="4090747"/>
            <a:ext cx="10904858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Amount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calculated as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× Price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T001 → 5 × 25 =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 indicates the store where the sale occurred (01 or 02).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customer or product appearing again =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transaction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an update.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Perfect example of a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transactional fact table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each event is stored once with detailed measures (Quantity, Sales Amount) and foreign keys (Product, Customer, Store).</a:t>
            </a:r>
          </a:p>
        </p:txBody>
      </p:sp>
    </p:spTree>
    <p:extLst>
      <p:ext uri="{BB962C8B-B14F-4D97-AF65-F5344CB8AC3E}">
        <p14:creationId xmlns:p14="http://schemas.microsoft.com/office/powerpoint/2010/main" val="291440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Periodic Snapshot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1016846"/>
            <a:ext cx="10904859" cy="295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fact table provides a "snapshot" or "picture" of a state at a regular, predictable interval.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 a row for a subject (e.g., a product, an account) at the end of a specific period (e.g., day, week, month).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grain is "one row per [subject] per [period]."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it's Loaded: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new set of rows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each period (e.g., a batch job runs at midnight to capture all inventory levels).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facts are often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semi-additive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InventoryBalance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AccountBalance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Headcount).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FDCA8-338C-8499-840C-FDF0182EE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5" t="33641" r="5270" b="34941"/>
          <a:stretch>
            <a:fillRect/>
          </a:stretch>
        </p:blipFill>
        <p:spPr bwMode="auto">
          <a:xfrm>
            <a:off x="6718925" y="4323496"/>
            <a:ext cx="4829504" cy="169410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D17B8-9F80-09A6-43B9-C8518C40E762}"/>
              </a:ext>
            </a:extLst>
          </p:cNvPr>
          <p:cNvSpPr txBox="1"/>
          <p:nvPr/>
        </p:nvSpPr>
        <p:spPr>
          <a:xfrm>
            <a:off x="643570" y="3837617"/>
            <a:ext cx="6124902" cy="2535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InventoryFact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where each row is the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QuantityOnHand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one product in one warehouse at the end of each day.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"What is the status?" or "How has this trended?" analysis. It's perfect for tracking states or balances over time.</a:t>
            </a:r>
          </a:p>
        </p:txBody>
      </p:sp>
    </p:spTree>
    <p:extLst>
      <p:ext uri="{BB962C8B-B14F-4D97-AF65-F5344CB8AC3E}">
        <p14:creationId xmlns:p14="http://schemas.microsoft.com/office/powerpoint/2010/main" val="730269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3207C-33D7-F372-3ED4-0479F349F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591F-C28C-DF00-E3B9-A0D3C8B2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-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Periodic Snapshot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3FD08-9821-A9DD-BE08-E2178A605BE0}"/>
              </a:ext>
            </a:extLst>
          </p:cNvPr>
          <p:cNvSpPr txBox="1"/>
          <p:nvPr/>
        </p:nvSpPr>
        <p:spPr>
          <a:xfrm>
            <a:off x="643570" y="1016846"/>
            <a:ext cx="4989975" cy="4849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row shows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totals for a fixed period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(Quarter → 23Q1, 23Q2, etc.).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individual transactions.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ID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what and where the summary belongs to.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total units sold in that quarter.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total revenue for that product in that quarter.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row per product per period (e.g., P05 &amp; P36 each quarter).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snapshots are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updated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changes appear only in the next period.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track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over time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(quarter-on-quarter performance).</a:t>
            </a:r>
          </a:p>
        </p:txBody>
      </p:sp>
      <p:pic>
        <p:nvPicPr>
          <p:cNvPr id="4098" name="Picture 2" descr="Table 02">
            <a:extLst>
              <a:ext uri="{FF2B5EF4-FFF2-40B4-BE49-F238E27FC236}">
                <a16:creationId xmlns:a16="http://schemas.microsoft.com/office/drawing/2014/main" id="{D5100AC6-C26E-F41B-7F4E-6158254C9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r="383"/>
          <a:stretch>
            <a:fillRect/>
          </a:stretch>
        </p:blipFill>
        <p:spPr bwMode="auto">
          <a:xfrm>
            <a:off x="5992925" y="1734170"/>
            <a:ext cx="5555504" cy="3414756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185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Snapshot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69" y="1016846"/>
            <a:ext cx="10904859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fact table tracks the lifecycle of a process that has a clear beginning, middle, and end.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Records one row for the entire lifecycle of a subject (e.g., an order, an application). This single row is updated as the process hits key milestones.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Grain: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grain is "one row per [lifecycle]."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it's Loaded: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row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inserted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start of the process. It is then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times as milestones are reached.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facts are often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 counts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DaysToShip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DaysToDeliver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B1E0B-EFB0-8184-81C4-3015B89D0E98}"/>
              </a:ext>
            </a:extLst>
          </p:cNvPr>
          <p:cNvSpPr txBox="1"/>
          <p:nvPr/>
        </p:nvSpPr>
        <p:spPr>
          <a:xfrm>
            <a:off x="643568" y="3540614"/>
            <a:ext cx="499523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OrderFulfillmentFact table with one row per order.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OrderDateKey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ShipDateKey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(updated when shipped),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DeliveryDateKey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(updated when delivered),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TotalDaysToShip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"How long did it take?" or "Where are the bottlenecks?" analysis. It excels at measuring process efficiency.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833DA0C-9429-D83B-F8A1-F354BD169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76" b="23908"/>
          <a:stretch>
            <a:fillRect/>
          </a:stretch>
        </p:blipFill>
        <p:spPr bwMode="auto">
          <a:xfrm>
            <a:off x="5639801" y="3653134"/>
            <a:ext cx="5908627" cy="2476643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936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13B4-D3F7-A19E-0BB4-86AD15E6B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1CC5-3362-12DA-7D0D-8D407BBB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-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Accumulating Snapshot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367013-4E2F-48E7-D85A-D1F7E306FA04}"/>
              </a:ext>
            </a:extLst>
          </p:cNvPr>
          <p:cNvSpPr txBox="1"/>
          <p:nvPr/>
        </p:nvSpPr>
        <p:spPr>
          <a:xfrm>
            <a:off x="643570" y="1016846"/>
            <a:ext cx="4989975" cy="502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row represents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customer 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identified by a unique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ID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who placed the order.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Shipped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Delivered Date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track the full order journey.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shows the current stage of the order (Delivered, Shipped, Order Received).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kind of table helps analyze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processing 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delays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activity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for tracking how long each step takes: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→ Shipment → Delivery.</a:t>
            </a:r>
          </a:p>
        </p:txBody>
      </p:sp>
      <p:pic>
        <p:nvPicPr>
          <p:cNvPr id="6148" name="Picture 4" descr="Table 03">
            <a:extLst>
              <a:ext uri="{FF2B5EF4-FFF2-40B4-BE49-F238E27FC236}">
                <a16:creationId xmlns:a16="http://schemas.microsoft.com/office/drawing/2014/main" id="{F74E3F7C-4982-783F-2974-FBC4B9474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" b="984"/>
          <a:stretch>
            <a:fillRect/>
          </a:stretch>
        </p:blipFill>
        <p:spPr bwMode="auto">
          <a:xfrm>
            <a:off x="5725987" y="1802524"/>
            <a:ext cx="5822442" cy="2811516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59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Schema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27521" y="1457334"/>
            <a:ext cx="9555925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extension of the star schema where the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 are normalized into multiple,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lookup tables.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"points" of the star are split into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finer crystals, resembling a snowflake.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Characteristics: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 complex. A single dimension </a:t>
            </a:r>
            <a:b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broken into a hierarchy of tables.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might be normalized </a:t>
            </a:r>
            <a:b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(product info), </a:t>
            </a:r>
            <a:b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Dim_Subcategory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Dim_Category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Redundancy: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Low. (e.g., the "Electronics" category name is stored only once).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Complex, multi-level joins are required.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Optimized for storage space.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745826" y="1195399"/>
            <a:ext cx="2242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Snowflake Schema</a:t>
            </a:r>
            <a:endParaRPr lang="en-IN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49" y="1016846"/>
            <a:ext cx="6173059" cy="416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22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43571" y="1200953"/>
          <a:ext cx="7165616" cy="37035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244198">
                  <a:extLst>
                    <a:ext uri="{9D8B030D-6E8A-4147-A177-3AD203B41FA5}">
                      <a16:colId xmlns:a16="http://schemas.microsoft.com/office/drawing/2014/main" val="693670139"/>
                    </a:ext>
                  </a:extLst>
                </a:gridCol>
                <a:gridCol w="1683560">
                  <a:extLst>
                    <a:ext uri="{9D8B030D-6E8A-4147-A177-3AD203B41FA5}">
                      <a16:colId xmlns:a16="http://schemas.microsoft.com/office/drawing/2014/main" val="2467643569"/>
                    </a:ext>
                  </a:extLst>
                </a:gridCol>
                <a:gridCol w="2198813">
                  <a:extLst>
                    <a:ext uri="{9D8B030D-6E8A-4147-A177-3AD203B41FA5}">
                      <a16:colId xmlns:a16="http://schemas.microsoft.com/office/drawing/2014/main" val="1263602007"/>
                    </a:ext>
                  </a:extLst>
                </a:gridCol>
                <a:gridCol w="2039045">
                  <a:extLst>
                    <a:ext uri="{9D8B030D-6E8A-4147-A177-3AD203B41FA5}">
                      <a16:colId xmlns:a16="http://schemas.microsoft.com/office/drawing/2014/main" val="1955944173"/>
                    </a:ext>
                  </a:extLst>
                </a:gridCol>
              </a:tblGrid>
              <a:tr h="427565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Feature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Transactional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Periodic Snapshot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Accumulating Snapshot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435287"/>
                  </a:ext>
                </a:extLst>
              </a:tr>
              <a:tr h="427565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Grain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dirty="0">
                          <a:effectLst/>
                        </a:rPr>
                        <a:t>One row per event</a:t>
                      </a:r>
                      <a:endParaRPr lang="en-IN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effectLst/>
                        </a:rPr>
                        <a:t>One row per subject, per period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One row per process lifecycle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3394053"/>
                  </a:ext>
                </a:extLst>
              </a:tr>
              <a:tr h="427565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Example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Sales line item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Daily inventory balance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Order fulfillment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257015361"/>
                  </a:ext>
                </a:extLst>
              </a:tr>
              <a:tr h="723572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How it's Loaded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dirty="0">
                          <a:effectLst/>
                        </a:rPr>
                        <a:t>Insert only (append)</a:t>
                      </a:r>
                      <a:endParaRPr lang="en-IN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Insert in batches (at end of period)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effectLst/>
                        </a:rPr>
                        <a:t>Insert and Update (as milestones hit)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564900184"/>
                  </a:ext>
                </a:extLst>
              </a:tr>
              <a:tr h="723572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Measures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Additive (e.g., SalesAmount)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Semi-Additive (e.g., Balance)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>
                          <a:effectLst/>
                        </a:rPr>
                        <a:t>Durations (e.g., DaysToShip)</a:t>
                      </a:r>
                      <a:endParaRPr lang="en-IN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503112391"/>
                  </a:ext>
                </a:extLst>
              </a:tr>
              <a:tr h="427565">
                <a:tc>
                  <a:txBody>
                    <a:bodyPr/>
                    <a:lstStyle/>
                    <a:p>
                      <a:pPr rtl="0"/>
                      <a:r>
                        <a:rPr lang="en-IN" sz="1600" b="1" dirty="0">
                          <a:effectLst/>
                        </a:rPr>
                        <a:t>Key Question</a:t>
                      </a:r>
                      <a:endParaRPr lang="en-IN" sz="1600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600" dirty="0">
                          <a:effectLst/>
                        </a:rPr>
                        <a:t>"What happened?"</a:t>
                      </a:r>
                      <a:endParaRPr lang="en-IN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>
                          <a:effectLst/>
                        </a:rPr>
                        <a:t>"What's the status over time?"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600" dirty="0">
                          <a:effectLst/>
                        </a:rPr>
                        <a:t>"How long did it take?"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032842583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92C07DE2-8B2C-8D9E-B0BA-A090CA1FE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5" t="11955" r="19349" b="19463"/>
          <a:stretch>
            <a:fillRect/>
          </a:stretch>
        </p:blipFill>
        <p:spPr bwMode="auto">
          <a:xfrm>
            <a:off x="7963651" y="1200953"/>
            <a:ext cx="3529412" cy="364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65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 err="1">
                <a:latin typeface="Arial"/>
                <a:cs typeface="Arial"/>
              </a:rPr>
              <a:t>Factless</a:t>
            </a:r>
            <a:r>
              <a:rPr lang="en-US" b="0" dirty="0">
                <a:latin typeface="Arial"/>
                <a:cs typeface="Arial"/>
              </a:rPr>
              <a:t> Fact Table</a:t>
            </a:r>
          </a:p>
        </p:txBody>
      </p:sp>
    </p:spTree>
    <p:extLst>
      <p:ext uri="{BB962C8B-B14F-4D97-AF65-F5344CB8AC3E}">
        <p14:creationId xmlns:p14="http://schemas.microsoft.com/office/powerpoint/2010/main" val="3589517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Factless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Table?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43570" y="1016846"/>
            <a:ext cx="10904858" cy="198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factless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fact table that does not contain any numeric measures.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a table that consists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foreign keys that link to the dimension tables.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Why would you build this? If there are no numbers to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SUM() or AVG(), what's the point?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Answer: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table itself is recording a fact. The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existence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row is the "fact." It's used to track events and relationships that don't have a quantitative measurement.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570" y="3149775"/>
            <a:ext cx="4514056" cy="4001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Types of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Factless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Tables</a:t>
            </a:r>
            <a:endParaRPr lang="en-IN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43570" y="3701246"/>
            <a:ext cx="7128830" cy="2535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primary scenarios where you would use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factless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 table: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Track ana Event: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Recording that something happened at a specific point in time, involving specific dimensions.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Track Coverage (or "What Didn't Happen"):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Creating a table that defines all the possible relationships, which you can then compare against what actually happened.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7B0DB2-EE71-6796-5884-5DC937B7B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14789" r="3673" b="8505"/>
          <a:stretch>
            <a:fillRect/>
          </a:stretch>
        </p:blipFill>
        <p:spPr bwMode="auto">
          <a:xfrm>
            <a:off x="7799753" y="2998414"/>
            <a:ext cx="3748675" cy="31088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575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1: Tracking an Event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69" y="1016846"/>
            <a:ext cx="10904859" cy="128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common and simple type. The table simply records that an event occurred.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"Which students attended which lectures on which days?"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number (measure) for "attendance." The student was either there (a row exists) or not (no row exists).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36E772-3692-267C-B6ED-E0CC98057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21456" r="6245" b="19770"/>
          <a:stretch>
            <a:fillRect/>
          </a:stretch>
        </p:blipFill>
        <p:spPr bwMode="auto">
          <a:xfrm>
            <a:off x="6931572" y="2521586"/>
            <a:ext cx="4562851" cy="306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26B42-4ACB-370C-9D7A-7C20BAA77FC1}"/>
              </a:ext>
            </a:extLst>
          </p:cNvPr>
          <p:cNvSpPr txBox="1"/>
          <p:nvPr/>
        </p:nvSpPr>
        <p:spPr>
          <a:xfrm>
            <a:off x="643568" y="2305917"/>
            <a:ext cx="6288004" cy="378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create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Fact_Attendance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CourseKey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ProfessorKey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DateKey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That's it!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are no measures.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It: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analyze it using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COUNT().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"How many students attended 'History 101' on Monday?"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COUNT(*) FROM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Fact_Attendance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"List all students who attended any class in October."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StudentName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Dim_Student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JOIN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Fact_Attendance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362282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2: Tracking Coverage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69" y="1016846"/>
            <a:ext cx="10904859" cy="184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more advanced technique used to find out what didn't happen.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"We ran a promotion for 50 products in 10 stores. Which products didn't sell at all in which stores during the promotion?"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SalesFact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only has rows for products that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sell. You can't use it to find what's missing.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Solution: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create a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factless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"coverage"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Fact_PromotionCoverage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37EAB-FE44-E08E-8D47-F15EECA07B14}"/>
              </a:ext>
            </a:extLst>
          </p:cNvPr>
          <p:cNvSpPr txBox="1"/>
          <p:nvPr/>
        </p:nvSpPr>
        <p:spPr>
          <a:xfrm>
            <a:off x="643568" y="2859915"/>
            <a:ext cx="6513977" cy="308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promotion starts, you populate this table with one row for every possible combination of product and store involved in the promotion.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50 products x 10 stores = 500 rows)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PromotionKey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StoreKey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It: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now query this table. To find the products that didn't sell, you find the rows in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Fact_PromotionCoverage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have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matching rows in the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SalesFact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powerful way to analyze "negative" space in your business.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FC0FC73-0C89-DE70-748C-1F2F3701B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 t="11187" r="7778" b="11495"/>
          <a:stretch>
            <a:fillRect/>
          </a:stretch>
        </p:blipFill>
        <p:spPr bwMode="auto">
          <a:xfrm>
            <a:off x="7819697" y="2859915"/>
            <a:ext cx="3373820" cy="32175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322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03375" y="1367822"/>
          <a:ext cx="9796273" cy="363394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859873">
                  <a:extLst>
                    <a:ext uri="{9D8B030D-6E8A-4147-A177-3AD203B41FA5}">
                      <a16:colId xmlns:a16="http://schemas.microsoft.com/office/drawing/2014/main" val="1028508847"/>
                    </a:ext>
                  </a:extLst>
                </a:gridCol>
                <a:gridCol w="3875917">
                  <a:extLst>
                    <a:ext uri="{9D8B030D-6E8A-4147-A177-3AD203B41FA5}">
                      <a16:colId xmlns:a16="http://schemas.microsoft.com/office/drawing/2014/main" val="1988321577"/>
                    </a:ext>
                  </a:extLst>
                </a:gridCol>
                <a:gridCol w="4060483">
                  <a:extLst>
                    <a:ext uri="{9D8B030D-6E8A-4147-A177-3AD203B41FA5}">
                      <a16:colId xmlns:a16="http://schemas.microsoft.com/office/drawing/2014/main" val="3757688328"/>
                    </a:ext>
                  </a:extLst>
                </a:gridCol>
              </a:tblGrid>
              <a:tr h="4499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Feature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Normal Fact Table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 err="1">
                          <a:effectLst/>
                        </a:rPr>
                        <a:t>Factless</a:t>
                      </a:r>
                      <a:r>
                        <a:rPr lang="en-IN" b="1" dirty="0">
                          <a:effectLst/>
                        </a:rPr>
                        <a:t> Fact Table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094741"/>
                  </a:ext>
                </a:extLst>
              </a:tr>
              <a:tr h="761398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Purpose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Records measurements (how much?)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</a:rPr>
                        <a:t>Records events or relationships (what happened?)</a:t>
                      </a:r>
                      <a:endParaRPr lang="en-US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888841292"/>
                  </a:ext>
                </a:extLst>
              </a:tr>
              <a:tr h="4499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Measures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Yes (e.g., SalesAmount)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No (has no measures)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838759086"/>
                  </a:ext>
                </a:extLst>
              </a:tr>
              <a:tr h="4499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Content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Keys + Measures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Keys Only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86096134"/>
                  </a:ext>
                </a:extLst>
              </a:tr>
              <a:tr h="107287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Example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SalesFact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StudentAttendanceFact (Type 1) </a:t>
                      </a:r>
                    </a:p>
                    <a:p>
                      <a:pPr rtl="0"/>
                      <a:br>
                        <a:rPr lang="en-IN">
                          <a:effectLst/>
                        </a:rPr>
                      </a:br>
                      <a:r>
                        <a:rPr lang="en-IN">
                          <a:effectLst/>
                        </a:rPr>
                        <a:t>PromotionCoverageFact (Type 2)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85553660"/>
                  </a:ext>
                </a:extLst>
              </a:tr>
              <a:tr h="4499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Analysis</a:t>
                      </a:r>
                      <a:endParaRPr lang="en-IN" b="1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SUM(), AVG()</a:t>
                      </a:r>
                      <a:endParaRPr lang="en-IN" i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effectLst/>
                        </a:rPr>
                        <a:t>COUNT(), JOIN / NOT EXISTS</a:t>
                      </a:r>
                      <a:endParaRPr lang="en-IN" i="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446130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93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Surrogate Keys and Their Use in DW</a:t>
            </a:r>
          </a:p>
        </p:txBody>
      </p:sp>
    </p:spTree>
    <p:extLst>
      <p:ext uri="{BB962C8B-B14F-4D97-AF65-F5344CB8AC3E}">
        <p14:creationId xmlns:p14="http://schemas.microsoft.com/office/powerpoint/2010/main" val="1096766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We Trying to Do?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12277" y="1602186"/>
            <a:ext cx="864283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we need to link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SalesFact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needs to link to Product dimension.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Question: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do we make that link? What key do we use?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two choices: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Key: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key used in the original source system (e.g.,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SKU-5001, EmployeeID-901, SSN-XXX-XX-XXXX).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Surrogate Key: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new, meaningless, unique key we create just for the data warehouse.</a:t>
            </a:r>
          </a:p>
        </p:txBody>
      </p:sp>
    </p:spTree>
    <p:extLst>
      <p:ext uri="{BB962C8B-B14F-4D97-AF65-F5344CB8AC3E}">
        <p14:creationId xmlns:p14="http://schemas.microsoft.com/office/powerpoint/2010/main" val="3517842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Natural Key?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31985" y="1208180"/>
            <a:ext cx="9038492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key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"business key") is the identifier for an object in the real world or in the source operational system.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ProductSKU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EmployeeID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CustomerEmail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SocialSecurityNumber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OrderNumber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business meaning.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not controlled by the data warehouse. They are controlled by external systems.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them to link your tables is a very bad idea.</a:t>
            </a:r>
          </a:p>
        </p:txBody>
      </p:sp>
    </p:spTree>
    <p:extLst>
      <p:ext uri="{BB962C8B-B14F-4D97-AF65-F5344CB8AC3E}">
        <p14:creationId xmlns:p14="http://schemas.microsoft.com/office/powerpoint/2010/main" val="4283876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Surrogate Key?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33272" y="1199632"/>
            <a:ext cx="886968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surrogate key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artificial key. It is a unique, numeric integer created by the data warehouse when a new row is loaded into a dimension table.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1, 2, 3, 4, 5...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Just a small, simple integer.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It's the primary key of the dimension table (e.g.,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Business Meaning: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101 means nothing outside the data warehouse.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Controlled by YOU: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warehouse assigns it and manages it.</a:t>
            </a:r>
          </a:p>
        </p:txBody>
      </p:sp>
    </p:spTree>
    <p:extLst>
      <p:ext uri="{BB962C8B-B14F-4D97-AF65-F5344CB8AC3E}">
        <p14:creationId xmlns:p14="http://schemas.microsoft.com/office/powerpoint/2010/main" val="258981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Star vs. Snowflake</a:t>
            </a:r>
            <a:endParaRPr lang="en-IN" sz="3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9104" y="1266065"/>
            <a:ext cx="4210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comparison table is highly effective here.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59592" y="1761523"/>
          <a:ext cx="8907602" cy="367212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950664">
                  <a:extLst>
                    <a:ext uri="{9D8B030D-6E8A-4147-A177-3AD203B41FA5}">
                      <a16:colId xmlns:a16="http://schemas.microsoft.com/office/drawing/2014/main" val="3737340390"/>
                    </a:ext>
                  </a:extLst>
                </a:gridCol>
                <a:gridCol w="3061363">
                  <a:extLst>
                    <a:ext uri="{9D8B030D-6E8A-4147-A177-3AD203B41FA5}">
                      <a16:colId xmlns:a16="http://schemas.microsoft.com/office/drawing/2014/main" val="1306992408"/>
                    </a:ext>
                  </a:extLst>
                </a:gridCol>
                <a:gridCol w="3895575">
                  <a:extLst>
                    <a:ext uri="{9D8B030D-6E8A-4147-A177-3AD203B41FA5}">
                      <a16:colId xmlns:a16="http://schemas.microsoft.com/office/drawing/2014/main" val="2893666587"/>
                    </a:ext>
                  </a:extLst>
                </a:gridCol>
              </a:tblGrid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Feature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Star Schema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Snowflake Schema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660900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Normalization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 err="1">
                          <a:effectLst/>
                        </a:rPr>
                        <a:t>Denormalized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Normalized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468942930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Structure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Simple, flat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Complex, hierarchical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497065891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Data Redundancy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High (data is repeated)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</a:rPr>
                        <a:t>Low (data is stored once)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875948317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Storage Space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Uses more disk space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effectLst/>
                        </a:rPr>
                        <a:t>More space-efficient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235667221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Query Speed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effectLst/>
                        </a:rPr>
                        <a:t>Faster (fewer, simpler joins)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</a:rPr>
                        <a:t>Slower (more, complex joins)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051101629"/>
                  </a:ext>
                </a:extLst>
              </a:tr>
              <a:tr h="52458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</a:rPr>
                        <a:t>Maintenance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</a:rPr>
                        <a:t>Easier to load and maintain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</a:rPr>
                        <a:t>More complex (more tables to manage)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42677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457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MUST Use Surrogate Keys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5116" y="1106614"/>
            <a:ext cx="8966422" cy="512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keys as your primary links will break your data warehouse. Here's why surrogate keys are essential: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1: Decoupling from Source Systems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if the business decides to change its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ProductSKU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format? Or, what if you acquire a company that uses a conflicting SKU system?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surrogate key, it doesn't matter. The natural key (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SKU-5001) is just another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in your dimension. The surrogate key (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123) never changes. Your fact table, with its billions of rows, is linked to 123 and is completely protected from the change.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2: Enabling History (SCD Type 2)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important reason.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Slowly Changing Dimensions (SCD) Type 2, we "Add a New Row" to track history.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101, Name: Jane, City: New York,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900A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Jane moves to London. We add a new row: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102, Name: Jane, City: London, </a:t>
            </a:r>
            <a:r>
              <a:rPr kumimoji="0" lang="en-US" altLang="en-US" sz="16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NaturalKey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900A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Key is the same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but the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Surrogate Key is different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Old facts are linked to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101 (New York). New facts are linked to 102 (London). This is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do if you only use the natural key.</a:t>
            </a:r>
          </a:p>
        </p:txBody>
      </p:sp>
    </p:spTree>
    <p:extLst>
      <p:ext uri="{BB962C8B-B14F-4D97-AF65-F5344CB8AC3E}">
        <p14:creationId xmlns:p14="http://schemas.microsoft.com/office/powerpoint/2010/main" val="3231967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Reasons to Use Surrogate Keys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90954" y="1104769"/>
            <a:ext cx="9668608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3: Handling "Unknown" or "Missing" Keys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get a sales record from your cash register, but the customer ID is missing.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can't put a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in the fact table's key column.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create a special row in your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dimension for this scenario: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-1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Not Applicable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City: N/A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your fact table can safely link to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-1, and your queries still work.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 4: Performance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Natural keys can be large and complex (e.g.,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ABC-5001-XYZ-99).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Surrogate keys are just simple integers (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123).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fact table, which has billions of rows and multiple key columns, is dramatically smaller.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between small integers are much faster than joins between large, complex strings.</a:t>
            </a:r>
          </a:p>
        </p:txBody>
      </p:sp>
    </p:spTree>
    <p:extLst>
      <p:ext uri="{BB962C8B-B14F-4D97-AF65-F5344CB8AC3E}">
        <p14:creationId xmlns:p14="http://schemas.microsoft.com/office/powerpoint/2010/main" val="225167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52500" y="1420459"/>
          <a:ext cx="9659816" cy="366149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073038">
                  <a:extLst>
                    <a:ext uri="{9D8B030D-6E8A-4147-A177-3AD203B41FA5}">
                      <a16:colId xmlns:a16="http://schemas.microsoft.com/office/drawing/2014/main" val="2724554374"/>
                    </a:ext>
                  </a:extLst>
                </a:gridCol>
                <a:gridCol w="3868772">
                  <a:extLst>
                    <a:ext uri="{9D8B030D-6E8A-4147-A177-3AD203B41FA5}">
                      <a16:colId xmlns:a16="http://schemas.microsoft.com/office/drawing/2014/main" val="2184944318"/>
                    </a:ext>
                  </a:extLst>
                </a:gridCol>
                <a:gridCol w="3718006">
                  <a:extLst>
                    <a:ext uri="{9D8B030D-6E8A-4147-A177-3AD203B41FA5}">
                      <a16:colId xmlns:a16="http://schemas.microsoft.com/office/drawing/2014/main" val="85841619"/>
                    </a:ext>
                  </a:extLst>
                </a:gridCol>
              </a:tblGrid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 Key (Business Key)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Surrogate Key (DW Key)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048992"/>
                  </a:ext>
                </a:extLst>
              </a:tr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Example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SKU-5001, </a:t>
                      </a:r>
                      <a:r>
                        <a:rPr lang="en-IN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EmployeeID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101, 102, 103...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3507313192"/>
                  </a:ext>
                </a:extLst>
              </a:tr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business meaning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 NO business meaning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951265332"/>
                  </a:ext>
                </a:extLst>
              </a:tr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Controlled By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System (External)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Warehouse (You)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882936523"/>
                  </a:ext>
                </a:extLst>
              </a:tr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Stability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change, be recycled, or conflict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Never changes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560656600"/>
                  </a:ext>
                </a:extLst>
              </a:tr>
              <a:tr h="805529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 in DW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 another descriptive attribute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Primary Key of the dimension and the Foreign Key in the fact table</a:t>
                      </a:r>
                      <a:endParaRPr lang="en-US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83460090"/>
                  </a:ext>
                </a:extLst>
              </a:tr>
              <a:tr h="475994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SCDs?</a:t>
                      </a:r>
                      <a:endParaRPr lang="en-IN" b="1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(This is why we use it!)</a:t>
                      </a:r>
                      <a:endParaRPr lang="en-US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652759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3197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Granularity in Data Warehouse Design</a:t>
            </a:r>
          </a:p>
        </p:txBody>
      </p:sp>
    </p:spTree>
    <p:extLst>
      <p:ext uri="{BB962C8B-B14F-4D97-AF65-F5344CB8AC3E}">
        <p14:creationId xmlns:p14="http://schemas.microsoft.com/office/powerpoint/2010/main" val="1158138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Granularity?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50392" y="1095560"/>
            <a:ext cx="9555480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Granularity (or "the grain") is the formal definition of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 single row represents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your fact table.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defines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level of detail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stored.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 A Digital Photo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high-granularity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 is like a low-resolution image. You can see the main subjects (e.g., "sales by month by store"), but you can't zoom in.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low-granularity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photo is like a high-resolution 4K image. You can see the finest details (e.g., "sales by individual item by second by register").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data warehousing,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"low grain" means more detail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(atomic level)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"high grain" means less detail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(summarized level).</a:t>
            </a:r>
          </a:p>
        </p:txBody>
      </p:sp>
    </p:spTree>
    <p:extLst>
      <p:ext uri="{BB962C8B-B14F-4D97-AF65-F5344CB8AC3E}">
        <p14:creationId xmlns:p14="http://schemas.microsoft.com/office/powerpoint/2010/main" val="1888794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Declare the Grain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2324" y="1583431"/>
            <a:ext cx="8642838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 must be declared in a clear, specific business statement before you build anything.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Good Grain (Low Granularity / Atomic)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"The grain of the sales fact table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line item on a sales receipt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2: Good Grain (Higher Granularity / Summarized)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"The grain of the sales fact table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store's total sales per day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.“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example is far more flexible than the second. You can get daily store totals from individual line items, but you can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line item details from a daily total.</a:t>
            </a:r>
          </a:p>
        </p:txBody>
      </p:sp>
    </p:spTree>
    <p:extLst>
      <p:ext uri="{BB962C8B-B14F-4D97-AF65-F5344CB8AC3E}">
        <p14:creationId xmlns:p14="http://schemas.microsoft.com/office/powerpoint/2010/main" val="24967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This the MOST Important Decision?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87666" y="1153086"/>
            <a:ext cx="878058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 you choose dictates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else in your design: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defines your fact table: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 statement tells you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a fact row is.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 "one line item...")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defines your dimensions: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 statement tells you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dimensions you need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"one line item..." -&gt; needs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"...on a sales receipt..." -&gt; needs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dimension, maybe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 (Degenerate), and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"...by store..." -&gt; needs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defines the size of your warehouse: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"daily summary" grain might be 1,000 stores x 365 days = 365,000 rows per year.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"line item" grain might be 100 items/day x 1,000 stores x 365 days = 36,500,000 rows per year.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plan for this storage and performance from day one.</a:t>
            </a:r>
          </a:p>
        </p:txBody>
      </p:sp>
    </p:spTree>
    <p:extLst>
      <p:ext uri="{BB962C8B-B14F-4D97-AF65-F5344CB8AC3E}">
        <p14:creationId xmlns:p14="http://schemas.microsoft.com/office/powerpoint/2010/main" val="39881525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Trade-off: Detail vs. Simplicity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0625" y="1148731"/>
            <a:ext cx="9036760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700" dirty="0"/>
              <a:t>You have to balance business needs with technical reality.</a:t>
            </a:r>
          </a:p>
          <a:p>
            <a:pPr algn="just"/>
            <a:r>
              <a:rPr lang="en-US" sz="1700" b="1" dirty="0"/>
              <a:t>Low Granularity (e.g., Atomic / Line Item)</a:t>
            </a:r>
          </a:p>
          <a:p>
            <a:pPr algn="just"/>
            <a:r>
              <a:rPr lang="en-US" sz="1700" b="1" dirty="0"/>
              <a:t>Pros:</a:t>
            </a:r>
            <a:endParaRPr lang="en-US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Maximum Flexibility:</a:t>
            </a:r>
            <a:r>
              <a:rPr lang="en-US" sz="1700" dirty="0"/>
              <a:t> You can answer any question. You can "roll up" the data to any summary level (day, week, month, category).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Deep Analysis:</a:t>
            </a:r>
            <a:r>
              <a:rPr lang="en-US" sz="1700" dirty="0"/>
              <a:t> You can analyze the finest details, like which products are sold together.</a:t>
            </a:r>
          </a:p>
          <a:p>
            <a:pPr algn="just"/>
            <a:r>
              <a:rPr lang="en-US" sz="1700" b="1" dirty="0"/>
              <a:t>Cons:</a:t>
            </a:r>
            <a:endParaRPr lang="en-US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Huge Storage:</a:t>
            </a:r>
            <a:r>
              <a:rPr lang="en-US" sz="1700" dirty="0"/>
              <a:t> Requires a massive amount of storage.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Slower Queries:</a:t>
            </a:r>
            <a:r>
              <a:rPr lang="en-US" sz="1700" dirty="0"/>
              <a:t> Can be slower to query (though modern databases are very good at this).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More Complex ETL:</a:t>
            </a:r>
            <a:r>
              <a:rPr lang="en-US" sz="1700" dirty="0"/>
              <a:t> You have to process every single transaction.</a:t>
            </a:r>
          </a:p>
          <a:p>
            <a:pPr algn="just"/>
            <a:endParaRPr lang="en-US" sz="1700" b="1" dirty="0"/>
          </a:p>
          <a:p>
            <a:pPr algn="just"/>
            <a:r>
              <a:rPr lang="en-US" sz="1700" b="1" dirty="0"/>
              <a:t>High Granularity (e.g., Summarized / Daily Total)</a:t>
            </a:r>
          </a:p>
          <a:p>
            <a:pPr algn="just"/>
            <a:r>
              <a:rPr lang="en-US" sz="1700" b="1" dirty="0"/>
              <a:t>Pros:</a:t>
            </a:r>
            <a:endParaRPr lang="en-US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Small &amp; Fast:</a:t>
            </a:r>
            <a:r>
              <a:rPr lang="en-US" sz="1700" dirty="0"/>
              <a:t> The database is small, and queries are extremely fast.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Simple ETL:</a:t>
            </a:r>
            <a:r>
              <a:rPr lang="en-US" sz="1700" dirty="0"/>
              <a:t> The ETL process is simpler.</a:t>
            </a:r>
          </a:p>
          <a:p>
            <a:pPr algn="just"/>
            <a:r>
              <a:rPr lang="en-US" sz="1700" b="1" dirty="0"/>
              <a:t>Cons:</a:t>
            </a:r>
            <a:endParaRPr lang="en-US" sz="17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Completely Inflexible:</a:t>
            </a:r>
            <a:r>
              <a:rPr lang="en-US" sz="1700" dirty="0"/>
              <a:t> You </a:t>
            </a:r>
            <a:r>
              <a:rPr lang="en-US" sz="1700" b="1" dirty="0"/>
              <a:t>cannot</a:t>
            </a:r>
            <a:r>
              <a:rPr lang="en-US" sz="1700" dirty="0"/>
              <a:t> answer any question more detailed than the grain.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b="1" dirty="0"/>
              <a:t>Business Failure:</a:t>
            </a:r>
            <a:r>
              <a:rPr lang="en-US" sz="1700" dirty="0"/>
              <a:t> If your grain is "sales by day" and your boss asks, "What was our best-selling product?" </a:t>
            </a:r>
            <a:r>
              <a:rPr lang="en-US" sz="1700" b="1" dirty="0"/>
              <a:t>you cannot answer the question.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778293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Golden Rule of Granularity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1130" y="1312038"/>
            <a:ext cx="93843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store data at the lowest (most atomic) grain possible.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always create summaries from detailed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detail from summarized data.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is cheap. Business answers are priceless.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Don't let a "pre-summarized" design prevent you from answering the one question your CEO asks.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performance becomes an issue, you can build additional summary tables (called "aggregates"), but you should always keep the atomic-level data as your foundation.</a:t>
            </a:r>
          </a:p>
        </p:txBody>
      </p:sp>
    </p:spTree>
    <p:extLst>
      <p:ext uri="{BB962C8B-B14F-4D97-AF65-F5344CB8AC3E}">
        <p14:creationId xmlns:p14="http://schemas.microsoft.com/office/powerpoint/2010/main" val="3481216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Fact Table Granularity</a:t>
            </a:r>
          </a:p>
        </p:txBody>
      </p:sp>
    </p:spTree>
    <p:extLst>
      <p:ext uri="{BB962C8B-B14F-4D97-AF65-F5344CB8AC3E}">
        <p14:creationId xmlns:p14="http://schemas.microsoft.com/office/powerpoint/2010/main" val="76122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Which Schema?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5386" y="1212636"/>
            <a:ext cx="593950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STAR Schema (The Default Choice) when:</a:t>
            </a:r>
            <a:endParaRPr kumimoji="0" lang="en-US" altLang="en-US" sz="1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Query performance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one priority.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are using modern BI tools (Power BI, Tableau, etc.) which are highly optimized for star schemas.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Clarity and simplicity are valued.</a:t>
            </a:r>
          </a:p>
          <a:p>
            <a:pPr marL="285750" marR="0" lvl="0" indent="-28575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cost is not a primary constraint.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industry standard and recommended starting point for &gt;90% of use cases.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a SNOWFLAKE Schema (The Exception) when: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space is a critical constraint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(e.g., cloud cost optimization).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12996" r="3530" b="11054"/>
          <a:stretch/>
        </p:blipFill>
        <p:spPr>
          <a:xfrm>
            <a:off x="6724892" y="1101501"/>
            <a:ext cx="4687745" cy="37736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5386" y="4875177"/>
            <a:ext cx="82775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extremely large dimension tables (e.g., a </a:t>
            </a:r>
            <a:r>
              <a:rPr lang="en-US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Dim_Customer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table with 100 million rows) where redundancy becomes a major cost.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have complex, multi-level hierarchies that must be maintained.</a:t>
            </a:r>
          </a:p>
        </p:txBody>
      </p:sp>
    </p:spTree>
    <p:extLst>
      <p:ext uri="{BB962C8B-B14F-4D97-AF65-F5344CB8AC3E}">
        <p14:creationId xmlns:p14="http://schemas.microsoft.com/office/powerpoint/2010/main" val="259609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Granularity?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756" y="1323045"/>
            <a:ext cx="91950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definition of what a single row in your fact table represents.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lowest level of detail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stored.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important design decision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because it dictates your dimensions, your measures, and the business questions you can (and cannot) answer.</a:t>
            </a:r>
          </a:p>
        </p:txBody>
      </p:sp>
      <p:sp>
        <p:nvSpPr>
          <p:cNvPr id="7" name="Rectangle 6"/>
          <p:cNvSpPr/>
          <p:nvPr/>
        </p:nvSpPr>
        <p:spPr>
          <a:xfrm>
            <a:off x="643570" y="2505733"/>
            <a:ext cx="3282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Declaring Your Fact Table's Grain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889756" y="2811932"/>
            <a:ext cx="853559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grain declaration must be precise, specific, and unambiguous.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BAD (Vague) Grain: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"This fact table is for sales."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(Does this mean total sales? By day? By item? Who knows?)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(Summarized) Grain: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"The grain is one row per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is clear. We know the dimensions are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and Date. We know the lowest level of detail is a single day.)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EVEN BETTER (Atomic) Grain: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"The grain is one row per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line item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 </a:t>
            </a:r>
            <a:r>
              <a:rPr lang="en-US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transaction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."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 is the most flexible. We know the dimensions are </a:t>
            </a: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Product, Transaction (degenerate), Date, Store, etc.)</a:t>
            </a:r>
            <a:endParaRPr lang="en-US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386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 Grain Defines Your Fact Table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5237" y="1248233"/>
            <a:ext cx="857543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you have your grain, the design of your fact table becomes clear.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your grain is: "One row per product line item, per sales transaction"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Dimensions are: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DateKey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the transaction date)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the product sold)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the store where it was sold)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(for the customer who bought it)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TransactionIDKey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 degenerate dimension)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Facts (Measures) are: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QuantitySold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DiscountAmount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grain statement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tells you what columns must be in your fact table.</a:t>
            </a:r>
          </a:p>
        </p:txBody>
      </p:sp>
    </p:spTree>
    <p:extLst>
      <p:ext uri="{BB962C8B-B14F-4D97-AF65-F5344CB8AC3E}">
        <p14:creationId xmlns:p14="http://schemas.microsoft.com/office/powerpoint/2010/main" val="427746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9908" y="1362536"/>
            <a:ext cx="924950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 Schema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prioritizes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simplicity and speed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It's the standard for BI and reporting.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Snowflake Schema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prioritizes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storage and normalization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It adds complexity and should be used sparingly.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Golden Rule: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"Start with a Star Schema. Only snowflake when you have a specific, proven, and measured reason to do so."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 Point: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"best" schema is the one that meets your specific business needs for performance, cost, and maintainability.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97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Fact and Dimension Tables</a:t>
            </a:r>
          </a:p>
        </p:txBody>
      </p:sp>
    </p:spTree>
    <p:extLst>
      <p:ext uri="{BB962C8B-B14F-4D97-AF65-F5344CB8AC3E}">
        <p14:creationId xmlns:p14="http://schemas.microsoft.com/office/powerpoint/2010/main" val="316701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8184" y="1113562"/>
            <a:ext cx="852267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we dive in, let's use a simple analogy: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on a Football Game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wanted to describe what happened, you'd list the events: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scored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Foul committed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Corner kick taken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Shot on target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events are your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They are the numerical measurements of the game.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these facts are meaningless without context. Who scored? When did they score? Which team committed the foul?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Ronaldo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Portugal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88th minute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Opponent: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Spain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descriptive context is your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data warehouse, we do the same thing. We separate the measurements (Facts) from the context (Dimensions).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3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6904</Words>
  <Application>Microsoft Office PowerPoint</Application>
  <PresentationFormat>Widescreen</PresentationFormat>
  <Paragraphs>735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Arial</vt:lpstr>
      <vt:lpstr>Bahnschrift SemiCondensed</vt:lpstr>
      <vt:lpstr>Calibri</vt:lpstr>
      <vt:lpstr>Calibri Light</vt:lpstr>
      <vt:lpstr>Google Sans Text</vt:lpstr>
      <vt:lpstr>Roboto Light</vt:lpstr>
      <vt:lpstr>Roboto Thin</vt:lpstr>
      <vt:lpstr>Segoe UI Black</vt:lpstr>
      <vt:lpstr>Times New Roman</vt:lpstr>
      <vt:lpstr>Office Theme</vt:lpstr>
      <vt:lpstr>Data Warehouse Schemas</vt:lpstr>
      <vt:lpstr>What is a Data Warehouse Schema?</vt:lpstr>
      <vt:lpstr>Types of Schema</vt:lpstr>
      <vt:lpstr>Types of Schema</vt:lpstr>
      <vt:lpstr>Star vs. Snowflake</vt:lpstr>
      <vt:lpstr>When to Use Which Schema?</vt:lpstr>
      <vt:lpstr>Conclusion</vt:lpstr>
      <vt:lpstr>Fact and Dimension Tables</vt:lpstr>
      <vt:lpstr>Introduction</vt:lpstr>
      <vt:lpstr>What is a Fact Table?</vt:lpstr>
      <vt:lpstr>Characteristics of a Fact Table</vt:lpstr>
      <vt:lpstr>What is a Dimension Table?</vt:lpstr>
      <vt:lpstr>Characteristics of a Dimension Table</vt:lpstr>
      <vt:lpstr>How They Work Together: The Star Schema</vt:lpstr>
      <vt:lpstr>Summary</vt:lpstr>
      <vt:lpstr>Types of Dimensions</vt:lpstr>
      <vt:lpstr>What We Already Know</vt:lpstr>
      <vt:lpstr>Types of Dimensions</vt:lpstr>
      <vt:lpstr>Types of Dimensions</vt:lpstr>
      <vt:lpstr>Types of Dimensions</vt:lpstr>
      <vt:lpstr>Types of Dimensions</vt:lpstr>
      <vt:lpstr>Types of Dimensions</vt:lpstr>
      <vt:lpstr>Types of Dimensions</vt:lpstr>
      <vt:lpstr>Types of Dimensions</vt:lpstr>
      <vt:lpstr>Types of Dimensions</vt:lpstr>
      <vt:lpstr>Types of Facts</vt:lpstr>
      <vt:lpstr>What is a “Fact”?</vt:lpstr>
      <vt:lpstr>Types of Facts</vt:lpstr>
      <vt:lpstr>Types of Facts</vt:lpstr>
      <vt:lpstr>Types of Facts</vt:lpstr>
      <vt:lpstr>Summary</vt:lpstr>
      <vt:lpstr>Types of Fact Tables</vt:lpstr>
      <vt:lpstr>Introduction</vt:lpstr>
      <vt:lpstr>Transactional Fact Table</vt:lpstr>
      <vt:lpstr>Example - Transactional Fact Table</vt:lpstr>
      <vt:lpstr>Periodic Snapshot Fact Table</vt:lpstr>
      <vt:lpstr>Example - Periodic Snapshot Fact Table</vt:lpstr>
      <vt:lpstr>Accumulating Snapshot Fact Table</vt:lpstr>
      <vt:lpstr>Example - Accumulating Snapshot Fact Table</vt:lpstr>
      <vt:lpstr>Summary</vt:lpstr>
      <vt:lpstr>Factless Fact Table</vt:lpstr>
      <vt:lpstr>What is a Factless Fact Table?</vt:lpstr>
      <vt:lpstr>Type 1: Tracking an Event</vt:lpstr>
      <vt:lpstr>Type 2: Tracking Coverage</vt:lpstr>
      <vt:lpstr>Summary</vt:lpstr>
      <vt:lpstr>Surrogate Keys and Their Use in DW</vt:lpstr>
      <vt:lpstr>What Are We Trying to Do?</vt:lpstr>
      <vt:lpstr>What is a Natural Key?</vt:lpstr>
      <vt:lpstr>What is a Surrogate Key?</vt:lpstr>
      <vt:lpstr>Why We MUST Use Surrogate Keys</vt:lpstr>
      <vt:lpstr>More Reasons to Use Surrogate Keys</vt:lpstr>
      <vt:lpstr>Summary</vt:lpstr>
      <vt:lpstr>Granularity in Data Warehouse Design</vt:lpstr>
      <vt:lpstr>What is Granularity?</vt:lpstr>
      <vt:lpstr>How to Declare the Grain</vt:lpstr>
      <vt:lpstr>Why is This the MOST Important Decision?</vt:lpstr>
      <vt:lpstr>The Trade-off: Detail vs. Simplicity</vt:lpstr>
      <vt:lpstr>The Golden Rule of Granularity</vt:lpstr>
      <vt:lpstr>Fact Table Granularity</vt:lpstr>
      <vt:lpstr>What is Granularity?</vt:lpstr>
      <vt:lpstr>How the Grain Defines Your Fact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  Jindal</dc:creator>
  <cp:lastModifiedBy>Renu  Jindal</cp:lastModifiedBy>
  <cp:revision>1</cp:revision>
  <dcterms:created xsi:type="dcterms:W3CDTF">2025-12-28T12:37:27Z</dcterms:created>
  <dcterms:modified xsi:type="dcterms:W3CDTF">2025-12-28T12:41:52Z</dcterms:modified>
</cp:coreProperties>
</file>